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530" r:id="rId3"/>
    <p:sldId id="438" r:id="rId4"/>
    <p:sldId id="301" r:id="rId5"/>
    <p:sldId id="304" r:id="rId6"/>
    <p:sldId id="403" r:id="rId7"/>
    <p:sldId id="528" r:id="rId8"/>
    <p:sldId id="529" r:id="rId9"/>
  </p:sldIdLst>
  <p:sldSz cx="9144000" cy="6858000" type="screen4x3"/>
  <p:notesSz cx="7010400" cy="92964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  <p15:guide id="3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FF0000"/>
    <a:srgbClr val="FFFF99"/>
    <a:srgbClr val="99CCFF"/>
    <a:srgbClr val="3399FF"/>
    <a:srgbClr val="DDDDDD"/>
    <a:srgbClr val="00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95" autoAdjust="0"/>
    <p:restoredTop sz="96265" autoAdjust="0"/>
  </p:normalViewPr>
  <p:slideViewPr>
    <p:cSldViewPr>
      <p:cViewPr varScale="1">
        <p:scale>
          <a:sx n="95" d="100"/>
          <a:sy n="95" d="100"/>
        </p:scale>
        <p:origin x="11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928"/>
        <p:guide pos="216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3320C2-537F-4810-9D5D-508AFD5B5B0E}" type="datetimeFigureOut">
              <a:rPr lang="en-US"/>
              <a:pPr>
                <a:defRPr/>
              </a:pPr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C28D4E-A39E-4F73-A1A4-339EA1DD6C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065DA1-1CF6-4144-BEC0-12EABBED4FFD}" type="datetimeFigureOut">
              <a:rPr lang="en-US"/>
              <a:pPr>
                <a:defRPr/>
              </a:pPr>
              <a:t>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0E3B72-C41F-47B4-9E67-F0BE2DF15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56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/>
            <a:fld id="{E04A54A4-97EF-4ECF-87FD-1ECEDADBD382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830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D89244-83B0-449A-A3DE-3934C462A9A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dirty="0"/>
              <a:t>Once your browser settings are correct, we can </a:t>
            </a:r>
            <a:r>
              <a:rPr lang="en-US" sz="1400" dirty="0" smtClean="0"/>
              <a:t>now </a:t>
            </a:r>
            <a:r>
              <a:rPr lang="en-US" sz="1400" dirty="0"/>
              <a:t>log into Hyperion.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n-US" sz="1400" dirty="0"/>
              <a:t>Start at www.budget,upenn.edu.  Bookmark this page.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n-US" sz="1400" dirty="0"/>
              <a:t>This how we get into Hyperion. 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n-US" sz="1400" dirty="0"/>
              <a:t>And click on “Budget Planning Tools.”</a:t>
            </a:r>
          </a:p>
        </p:txBody>
      </p:sp>
    </p:spTree>
    <p:extLst>
      <p:ext uri="{BB962C8B-B14F-4D97-AF65-F5344CB8AC3E}">
        <p14:creationId xmlns:p14="http://schemas.microsoft.com/office/powerpoint/2010/main" val="1904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47B2D9-E9F2-48E9-936B-9731CF0476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657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3900"/>
            <a:ext cx="7772400" cy="153824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7772400" cy="108745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1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05" y="5519650"/>
            <a:ext cx="3267588" cy="916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2" y="685800"/>
            <a:ext cx="3029975" cy="603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2" y="685800"/>
            <a:ext cx="302997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302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3448053"/>
            <a:ext cx="4343400" cy="2647582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24401" y="3448050"/>
            <a:ext cx="4191000" cy="264795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8952"/>
            <a:ext cx="3733800" cy="1524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24400" y="758952"/>
            <a:ext cx="4038600" cy="2362200"/>
          </a:xfrm>
        </p:spPr>
        <p:txBody>
          <a:bodyPr/>
          <a:lstStyle>
            <a:lvl1pPr>
              <a:lnSpc>
                <a:spcPct val="125000"/>
              </a:lnSpc>
              <a:defRPr sz="1400" b="1" baseline="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defRPr sz="1400" b="1" baseline="0">
                <a:solidFill>
                  <a:schemeClr val="bg1"/>
                </a:solidFill>
              </a:defRPr>
            </a:lvl2pPr>
            <a:lvl3pPr>
              <a:lnSpc>
                <a:spcPct val="125000"/>
              </a:lnSpc>
              <a:defRPr sz="1400" b="1" baseline="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defRPr sz="1400" b="1" baseline="0"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defRPr sz="1400" b="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1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0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9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8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8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9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64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1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7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7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36207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3962400"/>
            <a:ext cx="7772400" cy="9144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5485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9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58"/>
            <a:ext cx="9144000" cy="6551342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685800" y="2286000"/>
            <a:ext cx="7772400" cy="34290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536695"/>
            <a:ext cx="3429000" cy="291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36695"/>
            <a:ext cx="768604" cy="291457"/>
          </a:xfrm>
          <a:prstGeom prst="rect">
            <a:avLst/>
          </a:prstGeom>
        </p:spPr>
        <p:txBody>
          <a:bodyPr vert="horz" lIns="0" tIns="45720" rIns="228600" bIns="45720" rtlCol="0" anchor="ctr"/>
          <a:lstStyle>
            <a:lvl1pPr algn="r">
              <a:tabLst>
                <a:tab pos="741363" algn="r"/>
              </a:tabLst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defTabSz="1149350"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50">
                <a:tabLst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36695"/>
            <a:ext cx="4572000" cy="3213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66542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spc="100" dirty="0" smtClean="0">
                <a:solidFill>
                  <a:prstClr val="white">
                    <a:lumMod val="75000"/>
                  </a:prstClr>
                </a:solidFill>
                <a:latin typeface="Garamond" pitchFamily="18" charset="0"/>
              </a:rPr>
              <a:t>KNOWLEDGE FOR ACTION</a:t>
            </a:r>
            <a:endParaRPr lang="en-US" sz="1100" b="1" spc="100" dirty="0">
              <a:solidFill>
                <a:prstClr val="white">
                  <a:lumMod val="75000"/>
                </a:prstClr>
              </a:solidFill>
              <a:latin typeface="Garamond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536695"/>
            <a:ext cx="4572000" cy="3213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566542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spc="100" dirty="0" smtClean="0">
                <a:solidFill>
                  <a:prstClr val="white">
                    <a:lumMod val="75000"/>
                  </a:prstClr>
                </a:solidFill>
                <a:latin typeface="Garamond" pitchFamily="18" charset="0"/>
              </a:rPr>
              <a:t>KNOWLEDGE FOR ACTION</a:t>
            </a:r>
            <a:endParaRPr lang="en-US" sz="1100" b="1" spc="100" dirty="0">
              <a:solidFill>
                <a:prstClr val="white">
                  <a:lumMod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3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4290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400"/>
              </a:spcAft>
              <a:buFontTx/>
              <a:buNone/>
              <a:tabLst>
                <a:tab pos="460375" algn="l"/>
                <a:tab pos="914400" algn="l"/>
                <a:tab pos="1374775" algn="l"/>
                <a:tab pos="1828800" algn="l"/>
                <a:tab pos="2289175" algn="l"/>
              </a:tabLst>
              <a:defRPr sz="1600" b="1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536695"/>
            <a:ext cx="3429000" cy="291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36695"/>
            <a:ext cx="768604" cy="291457"/>
          </a:xfrm>
          <a:prstGeom prst="rect">
            <a:avLst/>
          </a:prstGeom>
        </p:spPr>
        <p:txBody>
          <a:bodyPr vert="horz" lIns="0" tIns="45720" rIns="228600" bIns="45720" rtlCol="0" anchor="ctr"/>
          <a:lstStyle>
            <a:lvl1pPr algn="r">
              <a:tabLst>
                <a:tab pos="741363" algn="r"/>
              </a:tabLst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defTabSz="1149350"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50">
                <a:tabLst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9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49350" fontAlgn="auto">
              <a:spcBef>
                <a:spcPts val="0"/>
              </a:spcBef>
              <a:spcAft>
                <a:spcPts val="0"/>
              </a:spcAft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50" fontAlgn="auto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7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US" dirty="0" smtClean="0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tIns="0" rIns="228600" bIns="0"/>
          <a:lstStyle>
            <a:lvl1pPr algn="r">
              <a:defRPr/>
            </a:lvl1pPr>
          </a:lstStyle>
          <a:p>
            <a:fld id="{0499C290-51E0-41BB-9934-58A3D372F6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2286000"/>
            <a:ext cx="7772400" cy="342900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>
            <a:lvl1pPr>
              <a:defRPr sz="18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US" dirty="0" smtClean="0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tIns="0" rIns="228600" bIns="0"/>
          <a:lstStyle>
            <a:lvl1pPr algn="r">
              <a:defRPr/>
            </a:lvl1pPr>
          </a:lstStyle>
          <a:p>
            <a:pPr defTabSz="1149350"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50">
                <a:tabLst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914400"/>
            <a:ext cx="7772400" cy="5257800"/>
          </a:xfrm>
        </p:spPr>
        <p:txBody>
          <a:bodyPr/>
          <a:lstStyle>
            <a:lvl1pPr>
              <a:lnSpc>
                <a:spcPct val="125000"/>
              </a:lnSpc>
              <a:spcAft>
                <a:spcPts val="20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75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baseline="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499C290-51E0-41BB-9934-58A3D372F6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6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49350" fontAlgn="auto">
              <a:spcBef>
                <a:spcPts val="0"/>
              </a:spcBef>
              <a:spcAft>
                <a:spcPts val="0"/>
              </a:spcAft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50" fontAlgn="auto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2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6536694"/>
            <a:ext cx="4572000" cy="321306"/>
          </a:xfrm>
          <a:prstGeom prst="rect">
            <a:avLst/>
          </a:prstGeom>
          <a:solidFill>
            <a:srgbClr val="981E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758952"/>
            <a:ext cx="7772400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7772400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536695"/>
            <a:ext cx="3429000" cy="291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Name of Presenter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36695"/>
            <a:ext cx="768604" cy="291457"/>
          </a:xfrm>
          <a:prstGeom prst="rect">
            <a:avLst/>
          </a:prstGeom>
        </p:spPr>
        <p:txBody>
          <a:bodyPr vert="horz" lIns="0" tIns="0" rIns="228600" bIns="0" rtlCol="0" anchor="ctr"/>
          <a:lstStyle>
            <a:lvl1pPr algn="r">
              <a:tabLst>
                <a:tab pos="741363" algn="r"/>
              </a:tabLst>
              <a:defRPr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defTabSz="1149350" fontAlgn="auto">
              <a:spcBef>
                <a:spcPts val="0"/>
              </a:spcBef>
              <a:spcAft>
                <a:spcPts val="0"/>
              </a:spcAft>
              <a:tabLst/>
            </a:pPr>
            <a:fld id="{0499C290-51E0-41BB-9934-58A3D372F678}" type="slidenum">
              <a:rPr lang="en-US" smtClean="0">
                <a:solidFill>
                  <a:prstClr val="white"/>
                </a:solidFill>
              </a:rPr>
              <a:pPr defTabSz="1149350" fontAlgn="auto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30998"/>
            <a:ext cx="1537207" cy="5270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536695"/>
            <a:ext cx="4572000" cy="321305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66542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spc="100" dirty="0" smtClean="0">
                <a:solidFill>
                  <a:prstClr val="white">
                    <a:lumMod val="75000"/>
                  </a:prstClr>
                </a:solidFill>
                <a:latin typeface="Garamond" pitchFamily="18" charset="0"/>
              </a:rPr>
              <a:t>KNOWLEDGE FOR ACTION</a:t>
            </a:r>
            <a:endParaRPr lang="en-US" sz="1100" b="1" spc="100" dirty="0">
              <a:solidFill>
                <a:prstClr val="white">
                  <a:lumMod val="75000"/>
                </a:prstClr>
              </a:solidFill>
              <a:latin typeface="Garamond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5800" y="609600"/>
            <a:ext cx="7772400" cy="0"/>
          </a:xfrm>
          <a:prstGeom prst="line">
            <a:avLst/>
          </a:prstGeom>
          <a:ln w="635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22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200"/>
        </a:spcBef>
        <a:spcAft>
          <a:spcPts val="200"/>
        </a:spcAft>
        <a:buFont typeface="Arial" pitchFamily="34" charset="0"/>
        <a:buChar char="•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1pPr>
      <a:lvl2pPr marL="4572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itchFamily="34" charset="0"/>
        <a:buChar char="–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2pPr>
      <a:lvl3pPr marL="8001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3pPr>
      <a:lvl4pPr marL="10287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itchFamily="34" charset="0"/>
        <a:buChar char="–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4pPr>
      <a:lvl5pPr marL="12573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itchFamily="34" charset="0"/>
        <a:buChar char="»"/>
        <a:defRPr sz="1600" b="1" kern="1200" baseline="0">
          <a:solidFill>
            <a:schemeClr val="tx2">
              <a:lumMod val="75000"/>
            </a:schemeClr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A30E1-66F2-43DD-B6BB-6AA17591E0DB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1AB0-83F6-4DA0-AD32-3CF314BAD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get.upenn.edu/dlDocs/RCM_template_1A.pdf" TargetMode="External"/><Relationship Id="rId2" Type="http://schemas.openxmlformats.org/officeDocument/2006/relationships/hyperlink" Target="http://www.budget.upenn.ed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budget.upenn.edu/Planning_Application/Support/Documentation/New_User_Setup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04746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Oracle Hyperion Cloud</a:t>
            </a:r>
            <a:endParaRPr lang="en-US" sz="2800" i="1" dirty="0">
              <a:solidFill>
                <a:srgbClr val="C00000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85800"/>
            <a:ext cx="845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Access:</a:t>
            </a:r>
          </a:p>
          <a:p>
            <a:r>
              <a:rPr lang="en-US" sz="2000" b="1" u="sng" dirty="0" smtClean="0">
                <a:solidFill>
                  <a:schemeClr val="tx2"/>
                </a:solidFill>
                <a:latin typeface="+mn-lt"/>
              </a:rPr>
              <a:t>PennKey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(and PennKey password)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to login.  PLEASE USE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FIREFOX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!</a:t>
            </a:r>
          </a:p>
          <a:p>
            <a:r>
              <a:rPr lang="en-US" sz="2000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Access </a:t>
            </a:r>
            <a:r>
              <a:rPr lang="en-US" sz="2000" dirty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Hyperion Cloud via the Planning Application section of the Budget Office website.  Select “PennPlan Login” from the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red</a:t>
            </a:r>
            <a:r>
              <a:rPr lang="en-US" sz="2000" dirty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 box on the left side.  And if prompted, please note that our </a:t>
            </a:r>
            <a:r>
              <a:rPr lang="en-US" sz="2000" b="1" u="sng" dirty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Identity Domain </a:t>
            </a:r>
            <a:r>
              <a:rPr lang="en-US" sz="2000" dirty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a183374</a:t>
            </a:r>
            <a:r>
              <a:rPr lang="en-US" sz="2000" dirty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  <a:hlinkClick r:id="rId2"/>
              </a:rPr>
              <a:t>www.budget.upenn.edu</a:t>
            </a:r>
            <a:endParaRPr lang="en-US" sz="2000" dirty="0" smtClean="0">
              <a:solidFill>
                <a:srgbClr val="0000FF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0000FF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Budget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Entry: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r>
              <a:rPr lang="en-US" sz="2000" dirty="0">
                <a:solidFill>
                  <a:schemeClr val="tx2"/>
                </a:solidFill>
                <a:latin typeface="+mn-lt"/>
              </a:rPr>
              <a:t>In some cases, particularly with Current Expense, 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Object Codes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that appear in BEN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are consolidated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in Oracle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Cloud.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en-US" sz="2000" dirty="0">
                <a:solidFill>
                  <a:srgbClr val="C00000"/>
                </a:solidFill>
                <a:latin typeface="+mn-lt"/>
                <a:hlinkClick r:id="rId3"/>
              </a:rPr>
              <a:t>http://www.budget.upenn.edu/dlDocs/RCM_template_1A.pdf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0000FF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defRPr/>
            </a:pP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Reporting: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Several useful reports (please contact F&amp;A with any questions): 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A7-Account Detail-Non-Compensation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A8-Account Detail-Compensation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B14-Endowment &amp; Gift Fund Analysis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X46-WHA-RCM Row and Object Detail-No Rounding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endParaRPr lang="en-US" sz="10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Instant updates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from budget entry to reporting output!</a:t>
            </a:r>
            <a:endParaRPr lang="en-US" sz="19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1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457200" y="122672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Web 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Browsers 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for the Cloud / Access for NEW USERS</a:t>
            </a:r>
            <a:endParaRPr lang="en-US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48492" name="Picture 12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89387"/>
            <a:ext cx="1031695" cy="996070"/>
          </a:xfrm>
          <a:prstGeom prst="rect">
            <a:avLst/>
          </a:prstGeom>
          <a:noFill/>
        </p:spPr>
      </p:pic>
      <p:pic>
        <p:nvPicPr>
          <p:cNvPr id="148503" name="Picture 23" descr="internet-explorer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985457"/>
            <a:ext cx="1143000" cy="1143000"/>
          </a:xfrm>
          <a:prstGeom prst="rect">
            <a:avLst/>
          </a:prstGeom>
          <a:noFill/>
        </p:spPr>
      </p:pic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2590490" y="2362200"/>
            <a:ext cx="6132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Internet Explorer 11 is compatible with Hyperion Cloud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412954" y="1456369"/>
            <a:ext cx="6132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Firefox is compatible with Hyperion Cloud (</a:t>
            </a:r>
            <a:r>
              <a:rPr lang="en-US" b="1" dirty="0" smtClean="0">
                <a:latin typeface="+mn-lt"/>
              </a:rPr>
              <a:t>Preferred Browser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747" y="3941904"/>
            <a:ext cx="8640506" cy="187743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Access for NEW USERS: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latin typeface="+mj-lt"/>
                <a:ea typeface="+mj-ea"/>
                <a:cs typeface="+mj-cs"/>
              </a:rPr>
              <a:t>If you are a NEW USER and </a:t>
            </a:r>
            <a:r>
              <a:rPr lang="en-US" sz="1600" i="1" kern="0" dirty="0" smtClean="0">
                <a:latin typeface="+mj-lt"/>
                <a:ea typeface="+mj-ea"/>
                <a:cs typeface="+mj-cs"/>
              </a:rPr>
              <a:t>do not</a:t>
            </a:r>
            <a:r>
              <a:rPr lang="en-US" sz="1600" kern="0" dirty="0" smtClean="0">
                <a:latin typeface="+mj-lt"/>
                <a:ea typeface="+mj-ea"/>
                <a:cs typeface="+mj-cs"/>
              </a:rPr>
              <a:t> currently have access to Oracle Hyperion, please visit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latin typeface="+mj-lt"/>
                <a:ea typeface="+mj-ea"/>
                <a:cs typeface="+mj-cs"/>
              </a:rPr>
              <a:t>Budget Office website here: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latin typeface="+mj-lt"/>
                <a:ea typeface="+mj-ea"/>
                <a:cs typeface="+mj-cs"/>
                <a:hlinkClick r:id="rId5"/>
              </a:rPr>
              <a:t>http://www.budget.upenn.edu/Planning_Application/Support/Documentation/New_User_Setup/</a:t>
            </a:r>
            <a:endParaRPr lang="en-US" sz="1600" kern="0" dirty="0" smtClean="0"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latin typeface="+mj-lt"/>
                <a:ea typeface="+mj-ea"/>
                <a:cs typeface="+mj-cs"/>
              </a:rPr>
              <a:t>Please select the link to view and print the 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planning access form</a:t>
            </a:r>
            <a:r>
              <a:rPr lang="en-US" sz="1600" kern="0" dirty="0" smtClean="0">
                <a:latin typeface="+mj-lt"/>
                <a:ea typeface="+mj-ea"/>
                <a:cs typeface="+mj-cs"/>
              </a:rPr>
              <a:t> and please contact your F&amp;A analyst.</a:t>
            </a:r>
            <a:endParaRPr lang="en-US" kern="0" dirty="0" smtClean="0"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latin typeface="+mj-lt"/>
                <a:ea typeface="+mj-ea"/>
                <a:cs typeface="+mj-cs"/>
              </a:rPr>
              <a:t> 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| Office of Budget and Management Analysis | University of Pennsylvania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" y="964318"/>
            <a:ext cx="9066493" cy="49453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5622" y="4957261"/>
            <a:ext cx="25146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Click </a:t>
            </a:r>
            <a:r>
              <a:rPr lang="en-US" sz="1600" b="1" dirty="0" smtClean="0">
                <a:latin typeface="+mn-lt"/>
                <a:cs typeface="+mn-cs"/>
              </a:rPr>
              <a:t>“PennPlan Login”</a:t>
            </a:r>
            <a:endParaRPr lang="en-US" sz="1600" b="1" dirty="0">
              <a:latin typeface="+mn-lt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594609" y="4419600"/>
            <a:ext cx="168472" cy="465722"/>
          </a:xfrm>
          <a:prstGeom prst="straightConnector1">
            <a:avLst/>
          </a:prstGeom>
          <a:ln w="38100">
            <a:solidFill>
              <a:srgbClr val="66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3" name="Rectangle 2"/>
          <p:cNvSpPr>
            <a:spLocks noChangeArrowheads="1"/>
          </p:cNvSpPr>
          <p:nvPr/>
        </p:nvSpPr>
        <p:spPr bwMode="auto">
          <a:xfrm>
            <a:off x="468313" y="163513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Access 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Hyperion 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Cloud 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and Reports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38800" y="2743200"/>
            <a:ext cx="2971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cs typeface="+mn-cs"/>
              </a:rPr>
              <a:t>Go to</a:t>
            </a:r>
            <a:r>
              <a:rPr lang="en-US" sz="1600" b="1" dirty="0" smtClean="0">
                <a:latin typeface="+mj-lt"/>
                <a:cs typeface="+mn-cs"/>
              </a:rPr>
              <a:t>: www.budget.upenn.edu</a:t>
            </a:r>
            <a:endParaRPr lang="en-US" sz="1600" b="1" dirty="0">
              <a:latin typeface="+mj-lt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4038600"/>
            <a:ext cx="1243445" cy="304800"/>
          </a:xfrm>
          <a:prstGeom prst="ellipse">
            <a:avLst/>
          </a:pr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163513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Login with PennKey</a:t>
            </a:r>
            <a:endParaRPr lang="en-US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" name="Picture 1" descr="Please Log In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" y="914400"/>
            <a:ext cx="9042400" cy="493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313" y="163513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Hyperion Cloud |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Homepage</a:t>
            </a:r>
            <a:endParaRPr lang="en-U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Picture 1" descr="EPM Cloud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498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M Cloud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498763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313" y="152400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Hyperion Cloud |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Homepage</a:t>
            </a:r>
            <a:endParaRPr lang="en-U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774272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Check/Update USER VARIABLES here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3647" y="183604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Budget Entry here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91200" y="2133600"/>
            <a:ext cx="228600" cy="228600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858000" y="3352800"/>
            <a:ext cx="228600" cy="421472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7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M Cloud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498763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313" y="163513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Hyperion Cloud |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User Variables</a:t>
            </a:r>
            <a:endParaRPr lang="en-US" sz="3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949293" y="3612716"/>
            <a:ext cx="114300" cy="903514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0157" y="4182179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Check user preferences here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3124200"/>
            <a:ext cx="1066800" cy="2515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97212" y="3400551"/>
            <a:ext cx="331788" cy="60960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799" y="4034085"/>
            <a:ext cx="424542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“Organization” selection may be different based upon your system access and area of responsibility.</a:t>
            </a:r>
            <a:endParaRPr lang="en-US" sz="1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01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Boston"/>
</p:tagLst>
</file>

<file path=ppt/theme/theme1.xml><?xml version="1.0" encoding="utf-8"?>
<a:theme xmlns:a="http://schemas.openxmlformats.org/drawingml/2006/main" name="1_knowledge_master1-3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ctr" fontAlgn="auto">
          <a:spcBef>
            <a:spcPts val="0"/>
          </a:spcBef>
          <a:spcAft>
            <a:spcPts val="0"/>
          </a:spcAft>
          <a:defRPr sz="2800" b="1" kern="0" dirty="0"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44780</TotalTime>
  <Words>303</Words>
  <Application>Microsoft Office PowerPoint</Application>
  <PresentationFormat>On-screen Show (4:3)</PresentationFormat>
  <Paragraphs>49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Garamond</vt:lpstr>
      <vt:lpstr>Helvetica</vt:lpstr>
      <vt:lpstr>Times New Roman</vt:lpstr>
      <vt:lpstr>1_knowledge_master1-3_theme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Wharton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Hyperion Planning and Reports</dc:title>
  <dc:creator>pathwong</dc:creator>
  <cp:lastModifiedBy>Devine, Bridgette</cp:lastModifiedBy>
  <cp:revision>891</cp:revision>
  <cp:lastPrinted>2016-02-03T15:20:08Z</cp:lastPrinted>
  <dcterms:created xsi:type="dcterms:W3CDTF">2009-11-18T14:24:19Z</dcterms:created>
  <dcterms:modified xsi:type="dcterms:W3CDTF">2018-01-29T17:47:32Z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berOfSlides">
    <vt:i4>92</vt:i4>
  </property>
  <property fmtid="{D5CDD505-2E9C-101B-9397-08002B2CF9AE}" pid="3" name="RevisionCount">
    <vt:i4>6</vt:i4>
  </property>
</Properties>
</file>